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9FE69A-EE87-49B0-AA14-FA1D9EB95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9F1DF02-19FC-46F6-A497-A3D75550C5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CE1E4A9-1DE3-425A-85FD-15614EC0E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B95D-D076-4E54-91AA-753F1CD725DA}" type="datetimeFigureOut">
              <a:rPr lang="nl-BE" smtClean="0"/>
              <a:t>21/09/2020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CABCDCD-C138-45B3-8DB6-558FCD3F8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697C8C9-1BA4-406D-8E1E-B1484A005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0B31-70C3-4083-B235-9C52DC5FE65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94893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7B3D73-5C64-4D5C-BC52-3C0FEBB83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404D995-29CF-4B56-A284-0E10BCA75E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E59D001-5E87-4076-8F26-683A05032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B95D-D076-4E54-91AA-753F1CD725DA}" type="datetimeFigureOut">
              <a:rPr lang="nl-BE" smtClean="0"/>
              <a:t>21/09/2020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03D3D2B-7CD3-4D9A-BE4B-9E421955B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7A7C332-DF4A-42DF-B191-C3EE3F1AD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0B31-70C3-4083-B235-9C52DC5FE65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6987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5E3B5C8-8A77-4E4E-B5F0-F3613C368B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3BFB79C-4E97-4539-A984-D0048EE4D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754CEB-C10F-4A2B-98A6-979B81D5F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B95D-D076-4E54-91AA-753F1CD725DA}" type="datetimeFigureOut">
              <a:rPr lang="nl-BE" smtClean="0"/>
              <a:t>21/09/2020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207922F-0C5D-45F4-9D1F-120C1FC2E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FE7FE44-0ABE-4E0E-9CDD-E24DF5236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0B31-70C3-4083-B235-9C52DC5FE65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06125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AAB691-3EEF-4774-B0CD-C4D3F12F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D96C1B-20E2-484F-B2E5-DA8F0EB8D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948FE2-5BD2-4382-B3C1-5E7A86EC1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B95D-D076-4E54-91AA-753F1CD725DA}" type="datetimeFigureOut">
              <a:rPr lang="nl-BE" smtClean="0"/>
              <a:t>21/09/2020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F15F3A-4E29-45FA-807D-B914AC067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6F27244-BB78-423C-8D03-C2B3C9954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0B31-70C3-4083-B235-9C52DC5FE65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7476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395268-9A4B-46C8-86A6-EE4F10E5B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731AAAA-BD3F-41B4-9E2E-48A0D6B45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F1A2319-C962-42D7-BF8C-7123E165D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B95D-D076-4E54-91AA-753F1CD725DA}" type="datetimeFigureOut">
              <a:rPr lang="nl-BE" smtClean="0"/>
              <a:t>21/09/2020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A382DE4-702D-48C3-B2CC-61750C4D0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C4C11F4-FAD8-484D-A51A-364CCE6A4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0B31-70C3-4083-B235-9C52DC5FE65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33566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2AF4A0-8095-4152-918A-F766469A7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800AFF-0CF4-43F2-A3F9-D8A3CEE5C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F6F637B-9431-4CE1-9972-94E7ED79F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6C9787C-B7A4-41A0-A64B-D266701AB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B95D-D076-4E54-91AA-753F1CD725DA}" type="datetimeFigureOut">
              <a:rPr lang="nl-BE" smtClean="0"/>
              <a:t>21/09/2020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40AD741-2D4D-4308-8D99-016D4DF88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B8CC4CA-9F82-4BDF-9D92-AD1B654C4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0B31-70C3-4083-B235-9C52DC5FE65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565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44E576-2425-4926-AD96-34E8697C9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DD5D19C-9295-423D-BD32-184652028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242B103-85D3-4FEE-AACE-11828CA79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095AD39-E905-4479-8A03-815361EC3D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4533A5B-F0FB-4832-9798-B25472359E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4796982-EDF8-4744-AC5E-4E75CB7F9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B95D-D076-4E54-91AA-753F1CD725DA}" type="datetimeFigureOut">
              <a:rPr lang="nl-BE" smtClean="0"/>
              <a:t>21/09/2020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45EA297-B704-4465-84F1-CFC2747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4B46527-DB32-4311-BE1B-189F31A58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0B31-70C3-4083-B235-9C52DC5FE65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65421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B67AA4-ED13-463C-89CD-F49EFE749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76A35FE-2711-40EE-BA25-35BF17168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B95D-D076-4E54-91AA-753F1CD725DA}" type="datetimeFigureOut">
              <a:rPr lang="nl-BE" smtClean="0"/>
              <a:t>21/09/2020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E71101C-458B-4E8A-AC23-20FEE9AC6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FDBAF3A-FBF9-4F8E-89FA-675FEA25E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0B31-70C3-4083-B235-9C52DC5FE65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94623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3315D18-56E0-42F1-9D12-D6BC8EA96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B95D-D076-4E54-91AA-753F1CD725DA}" type="datetimeFigureOut">
              <a:rPr lang="nl-BE" smtClean="0"/>
              <a:t>21/09/2020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6CBC133-2E2B-4E76-82FB-9F18D7CCD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842471-46F6-4232-B3DD-3055E5E8B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0B31-70C3-4083-B235-9C52DC5FE65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2324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E74374-A152-4D57-A38B-0A3240833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35C108-5A85-436C-91DA-A0F1CBABF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01A1A53-6411-4E36-90B5-BFBD66841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11B1F3C-6B51-4160-BEC5-F6A9FB7FD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B95D-D076-4E54-91AA-753F1CD725DA}" type="datetimeFigureOut">
              <a:rPr lang="nl-BE" smtClean="0"/>
              <a:t>21/09/2020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5972BB0-3495-4FF1-BF31-169A9C4AE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07C67AB-8E24-4479-B8E7-C480724B2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0B31-70C3-4083-B235-9C52DC5FE65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74273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30770-4C8F-453D-AE2D-BB1A55955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67166EB-360A-491F-9310-D2741F989E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6D9B24E-792A-4D4D-942F-764BBD9DF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F6EFE38-CC04-435F-A8F1-1FA73AD2D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B95D-D076-4E54-91AA-753F1CD725DA}" type="datetimeFigureOut">
              <a:rPr lang="nl-BE" smtClean="0"/>
              <a:t>21/09/2020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0CAE029-09B4-4886-A1A8-D90D2EFC0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143C50B-82B2-444F-9CE9-86E5E9F49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0B31-70C3-4083-B235-9C52DC5FE65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5575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BA7B6DC-5E5F-417F-A848-E883A0AAE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ABBA5D5-4638-4370-8623-995F9D551B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1AB24-73D1-4CF4-87D3-20FEE69F14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EB95D-D076-4E54-91AA-753F1CD725DA}" type="datetimeFigureOut">
              <a:rPr lang="nl-BE" smtClean="0"/>
              <a:t>21/09/2020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176EC7A-1144-4D33-AAC6-914B0D4DCC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60B98B4-8F47-480A-A43F-F2CD318F93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00B31-70C3-4083-B235-9C52DC5FE65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8279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383E9A-DD7C-40E1-A964-2293839EF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76DC22-35D3-4673-83E7-BD3E03A4B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3A36990-7390-43FF-882C-DB21148F6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41"/>
            <a:ext cx="12192000" cy="677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524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7CD351-F1F8-4652-BF41-59C9CF381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6. </a:t>
            </a:r>
            <a:r>
              <a:rPr lang="nl-BE" dirty="0" err="1"/>
              <a:t>Cueing</a:t>
            </a:r>
            <a:r>
              <a:rPr lang="nl-BE" dirty="0"/>
              <a:t> wordt gebruikt voor?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912DC8-A40B-4E19-BEEB-8A0C54FEC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nl-BE" dirty="0"/>
              <a:t>Rigiditeit in de spieren te verbeteren</a:t>
            </a:r>
          </a:p>
          <a:p>
            <a:pPr marL="514350" indent="-514350">
              <a:buAutoNum type="alphaUcPeriod"/>
            </a:pPr>
            <a:endParaRPr lang="nl-BE" dirty="0"/>
          </a:p>
          <a:p>
            <a:pPr marL="514350" indent="-514350">
              <a:buAutoNum type="alphaUcPeriod"/>
            </a:pPr>
            <a:r>
              <a:rPr lang="nl-BE" dirty="0"/>
              <a:t>Verstoorde interne sturing van bewegingen aan te vullen of zelfs vervangen</a:t>
            </a:r>
          </a:p>
          <a:p>
            <a:pPr marL="514350" indent="-514350">
              <a:buAutoNum type="alphaUcPeriod"/>
            </a:pPr>
            <a:endParaRPr lang="nl-BE" dirty="0"/>
          </a:p>
          <a:p>
            <a:pPr marL="514350" indent="-514350">
              <a:buAutoNum type="alphaUcPeriod"/>
            </a:pPr>
            <a:r>
              <a:rPr lang="nl-BE" dirty="0"/>
              <a:t>Rusttremor in de onderste ledematen te verminderen</a:t>
            </a:r>
          </a:p>
        </p:txBody>
      </p:sp>
    </p:spTree>
    <p:extLst>
      <p:ext uri="{BB962C8B-B14F-4D97-AF65-F5344CB8AC3E}">
        <p14:creationId xmlns:p14="http://schemas.microsoft.com/office/powerpoint/2010/main" val="3951971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BBC1B8-D286-46C5-B774-FD52B752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7. Welke stappen onderneem je als je een rode vlag vaststelt bij een Parkinsonpatiënt?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FDB4B6-3210-4A7D-8C58-8F4C5A9B5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nl-BE" dirty="0"/>
              <a:t>Je verwijst de patiënt door naar een collega kinesitherapeut met meer ervaring</a:t>
            </a:r>
          </a:p>
          <a:p>
            <a:pPr marL="514350" indent="-514350">
              <a:buAutoNum type="alphaUcPeriod"/>
            </a:pPr>
            <a:endParaRPr lang="nl-BE" dirty="0"/>
          </a:p>
          <a:p>
            <a:pPr marL="514350" indent="-514350">
              <a:buAutoNum type="alphaUcPeriod"/>
            </a:pPr>
            <a:r>
              <a:rPr lang="nl-BE" dirty="0"/>
              <a:t>Je verwijst de patiënt door naar een psychiater / psycholoog</a:t>
            </a:r>
          </a:p>
          <a:p>
            <a:pPr marL="514350" indent="-514350">
              <a:buAutoNum type="alphaUcPeriod"/>
            </a:pPr>
            <a:endParaRPr lang="nl-BE" dirty="0"/>
          </a:p>
          <a:p>
            <a:pPr marL="514350" indent="-514350">
              <a:buAutoNum type="alphaUcPeriod"/>
            </a:pPr>
            <a:r>
              <a:rPr lang="nl-BE" dirty="0"/>
              <a:t>Je verwijst de patiënt door naar zijn huisarts</a:t>
            </a:r>
          </a:p>
        </p:txBody>
      </p:sp>
    </p:spTree>
    <p:extLst>
      <p:ext uri="{BB962C8B-B14F-4D97-AF65-F5344CB8AC3E}">
        <p14:creationId xmlns:p14="http://schemas.microsoft.com/office/powerpoint/2010/main" val="1471831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0B53FE-6745-4BC8-9EEE-7CA5E5D86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8. Evidence-</a:t>
            </a:r>
            <a:r>
              <a:rPr lang="nl-BE" dirty="0" err="1"/>
              <a:t>based</a:t>
            </a:r>
            <a:r>
              <a:rPr lang="nl-BE" dirty="0"/>
              <a:t> </a:t>
            </a:r>
            <a:r>
              <a:rPr lang="nl-BE" dirty="0" err="1"/>
              <a:t>practice</a:t>
            </a:r>
            <a:r>
              <a:rPr lang="nl-BE" dirty="0"/>
              <a:t> is gebaseerd op?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B185C6-88D7-4AB0-996F-49D7F198E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nl-BE" dirty="0"/>
              <a:t>De best beschikbare wetenschappelijke informatie over doeltreffendheid en doelmatigheid</a:t>
            </a:r>
          </a:p>
          <a:p>
            <a:pPr marL="514350" indent="-514350">
              <a:buAutoNum type="alphaUcPeriod"/>
            </a:pPr>
            <a:endParaRPr lang="nl-BE" dirty="0"/>
          </a:p>
          <a:p>
            <a:pPr marL="514350" indent="-514350">
              <a:buAutoNum type="alphaUcPeriod"/>
            </a:pPr>
            <a:r>
              <a:rPr lang="nl-BE" dirty="0"/>
              <a:t>De beste wetenschappelijke informatie die de laatste 5 jaar verschenen is</a:t>
            </a:r>
          </a:p>
          <a:p>
            <a:pPr marL="514350" indent="-514350">
              <a:buAutoNum type="alphaUcPeriod"/>
            </a:pPr>
            <a:endParaRPr lang="nl-BE" dirty="0"/>
          </a:p>
          <a:p>
            <a:pPr marL="514350" indent="-514350">
              <a:buAutoNum type="alphaUcPeriod"/>
            </a:pPr>
            <a:r>
              <a:rPr lang="nl-BE" dirty="0"/>
              <a:t>De beschikbare wetenschappelijke informatie die het best en meest terug te vinden is</a:t>
            </a:r>
          </a:p>
        </p:txBody>
      </p:sp>
    </p:spTree>
    <p:extLst>
      <p:ext uri="{BB962C8B-B14F-4D97-AF65-F5344CB8AC3E}">
        <p14:creationId xmlns:p14="http://schemas.microsoft.com/office/powerpoint/2010/main" val="508059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253930-6396-4F71-B9A5-DE977E82A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Inleiding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5E9CCE-0D82-45EB-9F8D-A925024537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De ziekte van Parkinson is een progressieve, neurodegeneratieve aandoening / ziekte.</a:t>
            </a:r>
          </a:p>
          <a:p>
            <a:endParaRPr lang="nl-BE" dirty="0"/>
          </a:p>
          <a:p>
            <a:pPr marL="457200" lvl="1" indent="0">
              <a:buNone/>
            </a:pPr>
            <a:r>
              <a:rPr lang="nl-BE" dirty="0"/>
              <a:t>≠ parkinsonisme: symptomen verminderen niet, ondanks gebruik van medicatie</a:t>
            </a:r>
          </a:p>
          <a:p>
            <a:endParaRPr lang="nl-BE" dirty="0"/>
          </a:p>
          <a:p>
            <a:r>
              <a:rPr lang="nl-BE" dirty="0"/>
              <a:t>De oorzaak: nog onbekend</a:t>
            </a:r>
          </a:p>
          <a:p>
            <a:pPr marL="457200" lvl="1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02776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82D856-6DD1-496A-8497-38EA97194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Gevolgen van de ziekte van Parkinson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563586-FDCF-4E12-99E8-91094D6D9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Onderscheid</a:t>
            </a:r>
          </a:p>
          <a:p>
            <a:pPr lvl="1"/>
            <a:r>
              <a:rPr lang="nl-BE" dirty="0"/>
              <a:t>Directe symptomen</a:t>
            </a:r>
          </a:p>
          <a:p>
            <a:pPr lvl="1"/>
            <a:r>
              <a:rPr lang="nl-BE" dirty="0"/>
              <a:t>Indirecte symptomen gevolg van medicatie of inactiviteit</a:t>
            </a:r>
          </a:p>
          <a:p>
            <a:pPr lvl="1"/>
            <a:endParaRPr lang="nl-BE" dirty="0"/>
          </a:p>
          <a:p>
            <a:pPr marL="457200" lvl="1" indent="0">
              <a:buNone/>
            </a:pPr>
            <a:r>
              <a:rPr lang="nl-BE" dirty="0"/>
              <a:t>		</a:t>
            </a:r>
          </a:p>
          <a:p>
            <a:pPr marL="457200" lvl="1" indent="0">
              <a:buNone/>
            </a:pPr>
            <a:r>
              <a:rPr lang="nl-BE" dirty="0"/>
              <a:t>		Multidisciplinair beleid !!!</a:t>
            </a:r>
          </a:p>
          <a:p>
            <a:pPr marL="457200" lvl="1" indent="0">
              <a:buNone/>
            </a:pPr>
            <a:endParaRPr lang="nl-BE" dirty="0"/>
          </a:p>
          <a:p>
            <a:pPr lvl="1"/>
            <a:r>
              <a:rPr lang="nl-BE" dirty="0"/>
              <a:t>ICF-</a:t>
            </a:r>
            <a:r>
              <a:rPr lang="nl-BE" dirty="0" err="1"/>
              <a:t>classifiatie</a:t>
            </a:r>
            <a:endParaRPr lang="nl-BE" dirty="0"/>
          </a:p>
        </p:txBody>
      </p:sp>
      <p:sp>
        <p:nvSpPr>
          <p:cNvPr id="4" name="Pijl: rechts 3">
            <a:extLst>
              <a:ext uri="{FF2B5EF4-FFF2-40B4-BE49-F238E27FC236}">
                <a16:creationId xmlns:a16="http://schemas.microsoft.com/office/drawing/2014/main" id="{25996241-F659-462A-ACD5-3C4710FED48A}"/>
              </a:ext>
            </a:extLst>
          </p:cNvPr>
          <p:cNvSpPr/>
          <p:nvPr/>
        </p:nvSpPr>
        <p:spPr>
          <a:xfrm>
            <a:off x="1812708" y="3809137"/>
            <a:ext cx="636105" cy="38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49351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94BD1B-0B71-4C72-8CF7-8969194F7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Gevolgen van de ziekte van Parkinson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7424568-43DF-4692-B231-57ECAD30C2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3324" y="1825625"/>
            <a:ext cx="610535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329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C041C8-C914-4B04-BF00-F95B34107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AAB7B8-3FA7-4DAC-8976-FE49AD794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1A08E26-54F8-4048-8C4F-A8D68BE6B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41"/>
            <a:ext cx="12192000" cy="677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31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618534-8FD5-4C27-9DB5-55B6ACD94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B456C3-79CD-46FE-8177-CFDC12F21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5482CBE-C180-4E5E-B804-B413E70B0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41"/>
            <a:ext cx="12192000" cy="677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480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D8E753-BEAC-411B-A218-DFB7697C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Rol Kinesitherapeut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CF3696B5-75BA-47F5-9E08-B15D525B42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4605870"/>
            <a:ext cx="10515600" cy="162113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604AD82-5F13-4503-AD81-ED56ECEB1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3857" y="630996"/>
            <a:ext cx="5529943" cy="359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08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DFEBE3-46E0-4D41-9AE8-347637A63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Rol kinesitherapeut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0D5F97-766F-45E7-8FCB-357FFAB43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De kinesitherapie heeft als doel</a:t>
            </a:r>
          </a:p>
          <a:p>
            <a:r>
              <a:rPr lang="nl-BE" dirty="0"/>
              <a:t>Verbeteren van:</a:t>
            </a:r>
          </a:p>
          <a:p>
            <a:pPr lvl="1"/>
            <a:r>
              <a:rPr lang="nl-BE" dirty="0"/>
              <a:t>Kwaliteit van beweging</a:t>
            </a:r>
          </a:p>
          <a:p>
            <a:pPr lvl="1"/>
            <a:r>
              <a:rPr lang="nl-BE" dirty="0"/>
              <a:t>Functionele zelfstandigheid</a:t>
            </a:r>
          </a:p>
          <a:p>
            <a:pPr lvl="1"/>
            <a:r>
              <a:rPr lang="nl-BE" dirty="0"/>
              <a:t>Algemene fitheid</a:t>
            </a:r>
          </a:p>
          <a:p>
            <a:pPr marL="457200" lvl="1" indent="0">
              <a:buNone/>
            </a:pPr>
            <a:endParaRPr lang="nl-BE" dirty="0"/>
          </a:p>
          <a:p>
            <a:r>
              <a:rPr lang="nl-BE" dirty="0"/>
              <a:t>Minimaliseren van indirecte complicaties</a:t>
            </a:r>
          </a:p>
          <a:p>
            <a:pPr marL="0" indent="0">
              <a:buNone/>
            </a:pPr>
            <a:endParaRPr lang="nl-BE" dirty="0"/>
          </a:p>
          <a:p>
            <a:r>
              <a:rPr lang="nl-BE" dirty="0"/>
              <a:t>Alsook: participatie en zelfmanagement optimaliseren</a:t>
            </a:r>
          </a:p>
        </p:txBody>
      </p:sp>
    </p:spTree>
    <p:extLst>
      <p:ext uri="{BB962C8B-B14F-4D97-AF65-F5344CB8AC3E}">
        <p14:creationId xmlns:p14="http://schemas.microsoft.com/office/powerpoint/2010/main" val="462650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1CBB33-C068-4EED-ACA2-466BBD5DF3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C8EE0F5-B48E-4861-8A86-3AF69FEA31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9103A4F-7B1B-4E7A-B08B-0793E77BC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41"/>
            <a:ext cx="12192000" cy="677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880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F666CF-364E-4182-8CD0-185A7BACD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Rol kinesitherapeut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32AED2-6B18-4CD9-A8D0-3A0318E21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3714" y="1502229"/>
            <a:ext cx="8850086" cy="49906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/>
              <a:t>Vijf kerngebieden kinesitherapie</a:t>
            </a:r>
          </a:p>
          <a:p>
            <a:pPr lvl="1"/>
            <a:r>
              <a:rPr lang="nl-BE" dirty="0"/>
              <a:t>Fysieke capaciteit</a:t>
            </a:r>
          </a:p>
          <a:p>
            <a:pPr lvl="1"/>
            <a:r>
              <a:rPr lang="nl-BE" dirty="0"/>
              <a:t>Transfers</a:t>
            </a:r>
          </a:p>
          <a:p>
            <a:pPr lvl="1"/>
            <a:r>
              <a:rPr lang="nl-BE" dirty="0"/>
              <a:t>Balans</a:t>
            </a:r>
          </a:p>
          <a:p>
            <a:pPr lvl="1"/>
            <a:r>
              <a:rPr lang="nl-BE" dirty="0"/>
              <a:t>Stappenpatroon</a:t>
            </a:r>
          </a:p>
          <a:p>
            <a:pPr lvl="1"/>
            <a:r>
              <a:rPr lang="nl-BE" dirty="0"/>
              <a:t>Manuela activiteiten</a:t>
            </a:r>
          </a:p>
          <a:p>
            <a:pPr lvl="1"/>
            <a:r>
              <a:rPr lang="nl-BE" dirty="0"/>
              <a:t>(ingesloten houding)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Twee bijkomende behandeldoelen</a:t>
            </a:r>
          </a:p>
          <a:p>
            <a:pPr lvl="1"/>
            <a:r>
              <a:rPr lang="nl-BE" dirty="0"/>
              <a:t>Pijnmanagement</a:t>
            </a:r>
          </a:p>
          <a:p>
            <a:pPr lvl="1"/>
            <a:r>
              <a:rPr lang="nl-BE" dirty="0"/>
              <a:t>Respiratoire functie</a:t>
            </a:r>
          </a:p>
        </p:txBody>
      </p:sp>
    </p:spTree>
    <p:extLst>
      <p:ext uri="{BB962C8B-B14F-4D97-AF65-F5344CB8AC3E}">
        <p14:creationId xmlns:p14="http://schemas.microsoft.com/office/powerpoint/2010/main" val="3546194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3E56C9-7599-4BC0-A1A3-D00F3A716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43" y="321582"/>
            <a:ext cx="11114314" cy="1325563"/>
          </a:xfrm>
        </p:spPr>
        <p:txBody>
          <a:bodyPr/>
          <a:lstStyle/>
          <a:p>
            <a:r>
              <a:rPr lang="nl-BE" dirty="0"/>
              <a:t>Aanleren van nieuwe oefeningen en strategieën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467BB2-211D-4303-8C38-736E54FF5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7145"/>
            <a:ext cx="10515600" cy="4529818"/>
          </a:xfrm>
        </p:spPr>
        <p:txBody>
          <a:bodyPr/>
          <a:lstStyle/>
          <a:p>
            <a:r>
              <a:rPr lang="nl-BE" dirty="0"/>
              <a:t>Duidelijke instructies</a:t>
            </a:r>
          </a:p>
          <a:p>
            <a:r>
              <a:rPr lang="nl-BE" dirty="0"/>
              <a:t>Positieve feedback	      verbeteren van motorisch leren en 					       motivatie voor zelfmanagement </a:t>
            </a:r>
          </a:p>
          <a:p>
            <a:r>
              <a:rPr lang="nl-BE" dirty="0"/>
              <a:t>Multitasking 	         storingen in het gangpatroon</a:t>
            </a:r>
          </a:p>
          <a:p>
            <a:endParaRPr lang="nl-BE" dirty="0"/>
          </a:p>
          <a:p>
            <a:pPr marL="0" indent="0">
              <a:buNone/>
            </a:pPr>
            <a:r>
              <a:rPr lang="nl-BE" dirty="0"/>
              <a:t>		Richtlijn raadt aan om duidelijke en eenvoudige instructies 		</a:t>
            </a:r>
            <a:r>
              <a:rPr lang="nl-BE" b="1" dirty="0">
                <a:solidFill>
                  <a:srgbClr val="FF0000"/>
                </a:solidFill>
              </a:rPr>
              <a:t>VOOR</a:t>
            </a:r>
            <a:r>
              <a:rPr lang="nl-BE" dirty="0"/>
              <a:t> de oefening te geven en feedback </a:t>
            </a:r>
            <a:r>
              <a:rPr lang="nl-BE" b="1" dirty="0">
                <a:solidFill>
                  <a:srgbClr val="FF0000"/>
                </a:solidFill>
              </a:rPr>
              <a:t>NA</a:t>
            </a:r>
            <a:r>
              <a:rPr lang="nl-BE" dirty="0"/>
              <a:t> de oefening</a:t>
            </a:r>
          </a:p>
          <a:p>
            <a:pPr marL="1828800" lvl="4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Pijl: rechts 3">
            <a:extLst>
              <a:ext uri="{FF2B5EF4-FFF2-40B4-BE49-F238E27FC236}">
                <a16:creationId xmlns:a16="http://schemas.microsoft.com/office/drawing/2014/main" id="{69ED9481-F434-490E-9218-FDFE9E4EB95E}"/>
              </a:ext>
            </a:extLst>
          </p:cNvPr>
          <p:cNvSpPr/>
          <p:nvPr/>
        </p:nvSpPr>
        <p:spPr>
          <a:xfrm>
            <a:off x="4136571" y="2339953"/>
            <a:ext cx="740228" cy="198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Pijl: rechts 5">
            <a:extLst>
              <a:ext uri="{FF2B5EF4-FFF2-40B4-BE49-F238E27FC236}">
                <a16:creationId xmlns:a16="http://schemas.microsoft.com/office/drawing/2014/main" id="{BC577077-F874-4B0E-9C9A-262B10F5A654}"/>
              </a:ext>
            </a:extLst>
          </p:cNvPr>
          <p:cNvSpPr/>
          <p:nvPr/>
        </p:nvSpPr>
        <p:spPr>
          <a:xfrm>
            <a:off x="3418115" y="3230881"/>
            <a:ext cx="740228" cy="198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Pijl: rechts 7">
            <a:extLst>
              <a:ext uri="{FF2B5EF4-FFF2-40B4-BE49-F238E27FC236}">
                <a16:creationId xmlns:a16="http://schemas.microsoft.com/office/drawing/2014/main" id="{BC66A323-9A75-4B3F-9D19-97D0BB0661B9}"/>
              </a:ext>
            </a:extLst>
          </p:cNvPr>
          <p:cNvSpPr/>
          <p:nvPr/>
        </p:nvSpPr>
        <p:spPr>
          <a:xfrm>
            <a:off x="1589315" y="4221480"/>
            <a:ext cx="740228" cy="19811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5C8D2CB-BA99-47FA-9192-A579D5951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6772" y="5193301"/>
            <a:ext cx="1807028" cy="166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55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256BD9-B914-44F1-8A96-D286CFF19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Hoehn</a:t>
            </a:r>
            <a:r>
              <a:rPr lang="nl-BE" dirty="0"/>
              <a:t> en </a:t>
            </a:r>
            <a:r>
              <a:rPr lang="nl-BE" dirty="0" err="1"/>
              <a:t>Yahr</a:t>
            </a:r>
            <a:r>
              <a:rPr lang="nl-BE" dirty="0"/>
              <a:t> classificatie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E3D480A5-D8B2-4236-AF14-F449B69103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3146" y="1690688"/>
            <a:ext cx="8005708" cy="4351338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79AA6078-45ED-4B42-9A00-823A94430D56}"/>
              </a:ext>
            </a:extLst>
          </p:cNvPr>
          <p:cNvSpPr txBox="1"/>
          <p:nvPr/>
        </p:nvSpPr>
        <p:spPr>
          <a:xfrm>
            <a:off x="2394857" y="6215270"/>
            <a:ext cx="9200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* De werkgroep definieert herstel als: ‘de patiënt herstelt zelf en neemt meer dan twee passen’</a:t>
            </a:r>
          </a:p>
        </p:txBody>
      </p:sp>
    </p:spTree>
    <p:extLst>
      <p:ext uri="{BB962C8B-B14F-4D97-AF65-F5344CB8AC3E}">
        <p14:creationId xmlns:p14="http://schemas.microsoft.com/office/powerpoint/2010/main" val="986808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F8B6FC-BFE1-464B-ADF7-712FE2937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D8E43FA-0A69-4F48-B19E-60E8C398B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8A83F81-AD9C-4B53-8A33-800A5CD87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41"/>
            <a:ext cx="12192000" cy="677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617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62D818-0A76-444D-972B-36D1FB531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BD6F48-92BC-4CB9-98B2-522BDAAAC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9A8B311-514D-4F1B-A847-206B17D9E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41"/>
            <a:ext cx="12192000" cy="677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986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6A88B4-A1BE-4859-BA6C-6EEA7D487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1. De ziekte van Parkinson is genoemd naar?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BCEC14-4BE6-424E-B680-A5624BF3A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A. De eerste beschreven patiënt in de medische literatuur heette James Parkinson</a:t>
            </a:r>
          </a:p>
          <a:p>
            <a:endParaRPr lang="nl-BE" dirty="0"/>
          </a:p>
          <a:p>
            <a:pPr marL="0" indent="0">
              <a:buNone/>
            </a:pPr>
            <a:r>
              <a:rPr lang="nl-BE" dirty="0">
                <a:solidFill>
                  <a:srgbClr val="FF0000"/>
                </a:solidFill>
              </a:rPr>
              <a:t>B. De arts die voor het eerst de ziekte beschreef heette James Parkinson.</a:t>
            </a:r>
          </a:p>
          <a:p>
            <a:endParaRPr lang="nl-BE" dirty="0"/>
          </a:p>
          <a:p>
            <a:pPr marL="0" indent="0">
              <a:buNone/>
            </a:pPr>
            <a:r>
              <a:rPr lang="nl-BE" dirty="0"/>
              <a:t>C. Het eerste ziekenhuis die dergelijke patiënten behandelde was het James Parkinson </a:t>
            </a:r>
            <a:r>
              <a:rPr lang="nl-BE" dirty="0" err="1"/>
              <a:t>hospital</a:t>
            </a:r>
            <a:r>
              <a:rPr lang="nl-BE" dirty="0"/>
              <a:t> in Londen.</a:t>
            </a:r>
          </a:p>
        </p:txBody>
      </p:sp>
    </p:spTree>
    <p:extLst>
      <p:ext uri="{BB962C8B-B14F-4D97-AF65-F5344CB8AC3E}">
        <p14:creationId xmlns:p14="http://schemas.microsoft.com/office/powerpoint/2010/main" val="36007224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30294C-8D41-42DA-A1FE-BC04A7F73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 De ziekte van Parkinson treft?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26E3D4-15C5-40B8-B81A-2660E7064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nl-BE" dirty="0">
                <a:solidFill>
                  <a:srgbClr val="FF0000"/>
                </a:solidFill>
              </a:rPr>
              <a:t>Meer mannen (factor 1,5) dan vrouwen</a:t>
            </a:r>
          </a:p>
          <a:p>
            <a:pPr marL="514350" indent="-514350">
              <a:buAutoNum type="alphaUcPeriod"/>
            </a:pPr>
            <a:endParaRPr lang="nl-BE" dirty="0"/>
          </a:p>
          <a:p>
            <a:pPr marL="514350" indent="-514350">
              <a:buAutoNum type="alphaUcPeriod"/>
            </a:pPr>
            <a:r>
              <a:rPr lang="nl-BE" dirty="0"/>
              <a:t>Meer vrouwen (factor 1,5) dan mannen</a:t>
            </a:r>
          </a:p>
          <a:p>
            <a:pPr marL="514350" indent="-514350">
              <a:buAutoNum type="alphaUcPeriod"/>
            </a:pPr>
            <a:endParaRPr lang="nl-BE" dirty="0"/>
          </a:p>
          <a:p>
            <a:pPr marL="514350" indent="-514350">
              <a:buAutoNum type="alphaUcPeriod"/>
            </a:pPr>
            <a:r>
              <a:rPr lang="nl-BE" dirty="0"/>
              <a:t>Evenveel vrouwen dan mannen</a:t>
            </a:r>
          </a:p>
        </p:txBody>
      </p:sp>
    </p:spTree>
    <p:extLst>
      <p:ext uri="{BB962C8B-B14F-4D97-AF65-F5344CB8AC3E}">
        <p14:creationId xmlns:p14="http://schemas.microsoft.com/office/powerpoint/2010/main" val="8723808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CDD6D0-746B-4784-A9BA-4DC3AB13F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3. In welk deel van de hersenen zal de dopamine-productie afnemen?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4AC144-1CBC-4AE3-8EC1-33A9A0F6C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nl-BE" dirty="0"/>
              <a:t>Frontale cortex</a:t>
            </a:r>
          </a:p>
          <a:p>
            <a:pPr marL="514350" indent="-514350">
              <a:buAutoNum type="alphaUcPeriod"/>
            </a:pPr>
            <a:endParaRPr lang="nl-BE" dirty="0"/>
          </a:p>
          <a:p>
            <a:pPr marL="514350" indent="-514350">
              <a:buAutoNum type="alphaUcPeriod"/>
            </a:pPr>
            <a:r>
              <a:rPr lang="nl-BE" dirty="0" err="1"/>
              <a:t>Truncus</a:t>
            </a:r>
            <a:r>
              <a:rPr lang="nl-BE" dirty="0"/>
              <a:t> cerebri</a:t>
            </a:r>
          </a:p>
          <a:p>
            <a:pPr marL="514350" indent="-514350">
              <a:buAutoNum type="alphaUcPeriod"/>
            </a:pPr>
            <a:endParaRPr lang="nl-BE" dirty="0"/>
          </a:p>
          <a:p>
            <a:pPr marL="514350" indent="-514350">
              <a:buAutoNum type="alphaUcPeriod"/>
            </a:pPr>
            <a:r>
              <a:rPr lang="nl-BE" dirty="0">
                <a:solidFill>
                  <a:srgbClr val="FF0000"/>
                </a:solidFill>
              </a:rPr>
              <a:t>Substantia nigra</a:t>
            </a:r>
          </a:p>
        </p:txBody>
      </p:sp>
    </p:spTree>
    <p:extLst>
      <p:ext uri="{BB962C8B-B14F-4D97-AF65-F5344CB8AC3E}">
        <p14:creationId xmlns:p14="http://schemas.microsoft.com/office/powerpoint/2010/main" val="26201571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D114EB-837D-4E58-8165-CF04C7AC0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4. De diagnose van Parkinson gebeurt via?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6A34F2-24A3-4A10-89DF-8BACE7256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nl-BE" dirty="0"/>
              <a:t>Post-</a:t>
            </a:r>
            <a:r>
              <a:rPr lang="nl-BE" dirty="0" err="1"/>
              <a:t>mortem</a:t>
            </a:r>
            <a:r>
              <a:rPr lang="nl-BE" dirty="0"/>
              <a:t> onderzoek waarbij zogeheten </a:t>
            </a:r>
            <a:r>
              <a:rPr lang="nl-BE" dirty="0" err="1"/>
              <a:t>Lewy</a:t>
            </a:r>
            <a:r>
              <a:rPr lang="nl-BE" dirty="0"/>
              <a:t>-lichaampjes in de substantia nigra en andere gepigmenteerde kernen van de hersenen worden aangetoond.</a:t>
            </a:r>
          </a:p>
          <a:p>
            <a:pPr marL="514350" indent="-514350">
              <a:buAutoNum type="alphaUcPeriod"/>
            </a:pPr>
            <a:endParaRPr lang="nl-BE" dirty="0"/>
          </a:p>
          <a:p>
            <a:pPr marL="514350" indent="-514350">
              <a:buAutoNum type="alphaUcPeriod"/>
            </a:pPr>
            <a:r>
              <a:rPr lang="nl-BE" dirty="0"/>
              <a:t>Positieve respons op toediening van </a:t>
            </a:r>
            <a:r>
              <a:rPr lang="nl-BE" dirty="0" err="1"/>
              <a:t>Levopoda</a:t>
            </a:r>
            <a:endParaRPr lang="nl-BE" dirty="0"/>
          </a:p>
          <a:p>
            <a:pPr marL="514350" indent="-514350">
              <a:buAutoNum type="alphaUcPeriod"/>
            </a:pPr>
            <a:endParaRPr lang="nl-BE" dirty="0"/>
          </a:p>
          <a:p>
            <a:pPr marL="514350" indent="-514350">
              <a:buAutoNum type="alphaUcPeriod"/>
            </a:pPr>
            <a:r>
              <a:rPr lang="nl-BE" dirty="0"/>
              <a:t>Aanwezigheid van bradykinesie en minstens één van de symptomen: rigiditeit spieren, rusttremor en balansproblemen</a:t>
            </a:r>
          </a:p>
        </p:txBody>
      </p:sp>
    </p:spTree>
    <p:extLst>
      <p:ext uri="{BB962C8B-B14F-4D97-AF65-F5344CB8AC3E}">
        <p14:creationId xmlns:p14="http://schemas.microsoft.com/office/powerpoint/2010/main" val="18589728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2F9DCA-3167-434F-82F7-4345FABA6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5. Als een Parkinson patiënt klaagt dat hij moeilijk in- en uit bed kan komen dan spreken we volgens de ICF-classificatie van?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C8D753-30AE-4BC6-9A8C-FBE9776C2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69029"/>
            <a:ext cx="10515600" cy="3607934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nl-BE" dirty="0"/>
              <a:t>Stoornis in de functie</a:t>
            </a:r>
          </a:p>
          <a:p>
            <a:pPr marL="514350" indent="-514350">
              <a:buAutoNum type="alphaUcPeriod"/>
            </a:pPr>
            <a:endParaRPr lang="nl-BE" dirty="0"/>
          </a:p>
          <a:p>
            <a:pPr marL="514350" indent="-514350">
              <a:buAutoNum type="alphaUcPeriod"/>
            </a:pPr>
            <a:r>
              <a:rPr lang="nl-BE" dirty="0">
                <a:solidFill>
                  <a:srgbClr val="FF0000"/>
                </a:solidFill>
              </a:rPr>
              <a:t>Beperking in activiteit</a:t>
            </a:r>
          </a:p>
          <a:p>
            <a:pPr marL="514350" indent="-514350">
              <a:buAutoNum type="alphaUcPeriod"/>
            </a:pPr>
            <a:endParaRPr lang="nl-BE" dirty="0"/>
          </a:p>
          <a:p>
            <a:pPr marL="514350" indent="-514350">
              <a:buAutoNum type="alphaUcPeriod"/>
            </a:pPr>
            <a:r>
              <a:rPr lang="nl-BE" dirty="0"/>
              <a:t>Beperking in participatie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3650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26724A-83A0-40D7-829D-05A8EC505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EAFCD5-8879-413D-BC01-269E8568A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E43F712-33B7-4623-84F9-59FC5251C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41"/>
            <a:ext cx="12192000" cy="677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589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7CD351-F1F8-4652-BF41-59C9CF381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6. </a:t>
            </a:r>
            <a:r>
              <a:rPr lang="nl-BE" dirty="0" err="1"/>
              <a:t>Cueing</a:t>
            </a:r>
            <a:r>
              <a:rPr lang="nl-BE" dirty="0"/>
              <a:t> wordt gebruikt voor?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912DC8-A40B-4E19-BEEB-8A0C54FEC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nl-BE" dirty="0"/>
              <a:t>Rigiditeit in de spieren te verbeteren</a:t>
            </a:r>
          </a:p>
          <a:p>
            <a:pPr marL="514350" indent="-514350">
              <a:buAutoNum type="alphaUcPeriod"/>
            </a:pPr>
            <a:endParaRPr lang="nl-BE" dirty="0"/>
          </a:p>
          <a:p>
            <a:pPr marL="514350" indent="-514350">
              <a:buAutoNum type="alphaUcPeriod"/>
            </a:pPr>
            <a:r>
              <a:rPr lang="nl-BE" dirty="0">
                <a:solidFill>
                  <a:srgbClr val="FF0000"/>
                </a:solidFill>
              </a:rPr>
              <a:t>Verstoorde interne sturing van bewegingen aan te vullen of zelfs vervangen</a:t>
            </a:r>
          </a:p>
          <a:p>
            <a:pPr marL="514350" indent="-514350">
              <a:buAutoNum type="alphaUcPeriod"/>
            </a:pPr>
            <a:endParaRPr lang="nl-BE" dirty="0"/>
          </a:p>
          <a:p>
            <a:pPr marL="514350" indent="-514350">
              <a:buAutoNum type="alphaUcPeriod"/>
            </a:pPr>
            <a:r>
              <a:rPr lang="nl-BE" dirty="0"/>
              <a:t>Rusttremor in de onderste ledematen te verminderen</a:t>
            </a:r>
          </a:p>
        </p:txBody>
      </p:sp>
    </p:spTree>
    <p:extLst>
      <p:ext uri="{BB962C8B-B14F-4D97-AF65-F5344CB8AC3E}">
        <p14:creationId xmlns:p14="http://schemas.microsoft.com/office/powerpoint/2010/main" val="32569918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BBC1B8-D286-46C5-B774-FD52B752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7. Welke stappen onderneem je als je een rode vlag vaststelt bij een Parkinsonpatiënt?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FDB4B6-3210-4A7D-8C58-8F4C5A9B5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nl-BE" dirty="0"/>
              <a:t>Je verwijst de patiënt door naar een collega kinesitherapeut met meer ervaring</a:t>
            </a:r>
          </a:p>
          <a:p>
            <a:pPr marL="514350" indent="-514350">
              <a:buAutoNum type="alphaUcPeriod"/>
            </a:pPr>
            <a:endParaRPr lang="nl-BE" dirty="0"/>
          </a:p>
          <a:p>
            <a:pPr marL="514350" indent="-514350">
              <a:buAutoNum type="alphaUcPeriod"/>
            </a:pPr>
            <a:r>
              <a:rPr lang="nl-BE" dirty="0"/>
              <a:t>Je verwijst de patiënt door naar een psychiater / psycholoog</a:t>
            </a:r>
          </a:p>
          <a:p>
            <a:pPr marL="514350" indent="-514350">
              <a:buAutoNum type="alphaUcPeriod"/>
            </a:pPr>
            <a:endParaRPr lang="nl-BE" dirty="0"/>
          </a:p>
          <a:p>
            <a:pPr marL="514350" indent="-514350">
              <a:buAutoNum type="alphaUcPeriod"/>
            </a:pPr>
            <a:r>
              <a:rPr lang="nl-BE" dirty="0">
                <a:solidFill>
                  <a:srgbClr val="FF0000"/>
                </a:solidFill>
              </a:rPr>
              <a:t>Je verwijst de patiënt door naar zijn huisarts</a:t>
            </a:r>
          </a:p>
        </p:txBody>
      </p:sp>
    </p:spTree>
    <p:extLst>
      <p:ext uri="{BB962C8B-B14F-4D97-AF65-F5344CB8AC3E}">
        <p14:creationId xmlns:p14="http://schemas.microsoft.com/office/powerpoint/2010/main" val="24405728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0B53FE-6745-4BC8-9EEE-7CA5E5D86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8. Evidence-</a:t>
            </a:r>
            <a:r>
              <a:rPr lang="nl-BE" dirty="0" err="1"/>
              <a:t>based</a:t>
            </a:r>
            <a:r>
              <a:rPr lang="nl-BE" dirty="0"/>
              <a:t> </a:t>
            </a:r>
            <a:r>
              <a:rPr lang="nl-BE" dirty="0" err="1"/>
              <a:t>practice</a:t>
            </a:r>
            <a:r>
              <a:rPr lang="nl-BE" dirty="0"/>
              <a:t> is gebaseerd op?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B185C6-88D7-4AB0-996F-49D7F198E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nl-BE" dirty="0">
                <a:solidFill>
                  <a:srgbClr val="FF0000"/>
                </a:solidFill>
              </a:rPr>
              <a:t>De best beschikbare wetenschappelijke informatie over doeltreffendheid en doelmatigheid</a:t>
            </a:r>
          </a:p>
          <a:p>
            <a:pPr marL="514350" indent="-514350">
              <a:buAutoNum type="alphaUcPeriod"/>
            </a:pPr>
            <a:endParaRPr lang="nl-BE" dirty="0"/>
          </a:p>
          <a:p>
            <a:pPr marL="514350" indent="-514350">
              <a:buAutoNum type="alphaUcPeriod"/>
            </a:pPr>
            <a:r>
              <a:rPr lang="nl-BE" dirty="0"/>
              <a:t>De beste wetenschappelijke informatie die de laatste 5 jaar verschenen is</a:t>
            </a:r>
          </a:p>
          <a:p>
            <a:pPr marL="514350" indent="-514350">
              <a:buAutoNum type="alphaUcPeriod"/>
            </a:pPr>
            <a:endParaRPr lang="nl-BE" dirty="0"/>
          </a:p>
          <a:p>
            <a:pPr marL="514350" indent="-514350">
              <a:buAutoNum type="alphaUcPeriod"/>
            </a:pPr>
            <a:r>
              <a:rPr lang="nl-BE" dirty="0"/>
              <a:t>De beschikbare wetenschappelijke informatie die het best en meest terug te vinden is</a:t>
            </a:r>
          </a:p>
        </p:txBody>
      </p:sp>
    </p:spTree>
    <p:extLst>
      <p:ext uri="{BB962C8B-B14F-4D97-AF65-F5344CB8AC3E}">
        <p14:creationId xmlns:p14="http://schemas.microsoft.com/office/powerpoint/2010/main" val="35712087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519587-AD8A-45F2-889E-1CBD7B311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Stellingendebat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F2A8905B-D42A-4E00-9ED7-9D73223DA2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3094" y="1825625"/>
            <a:ext cx="49658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873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6B781-CAFB-44D7-A9ED-413961A77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u="sng" dirty="0"/>
              <a:t>Stelling 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A7B7AF-C366-4840-BD3A-A0F2D3B12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7886" y="2285999"/>
            <a:ext cx="8675914" cy="2351315"/>
          </a:xfrm>
        </p:spPr>
        <p:txBody>
          <a:bodyPr/>
          <a:lstStyle/>
          <a:p>
            <a:pPr marL="0" indent="0">
              <a:buNone/>
            </a:pPr>
            <a:r>
              <a:rPr lang="nl-BE" dirty="0"/>
              <a:t>Ik vind het </a:t>
            </a:r>
            <a:r>
              <a:rPr lang="nl-BE" i="1" dirty="0"/>
              <a:t>zinvol </a:t>
            </a:r>
            <a:r>
              <a:rPr lang="nl-BE" dirty="0"/>
              <a:t>om bij </a:t>
            </a:r>
            <a:r>
              <a:rPr lang="nl-BE" i="1" dirty="0"/>
              <a:t>bijna iedere Parkinson patiënt </a:t>
            </a:r>
            <a:r>
              <a:rPr lang="nl-BE" dirty="0"/>
              <a:t>een</a:t>
            </a:r>
            <a:r>
              <a:rPr lang="nl-BE" i="1" dirty="0"/>
              <a:t> vragenlijst </a:t>
            </a:r>
            <a:r>
              <a:rPr lang="nl-BE" dirty="0"/>
              <a:t>te gebruiken in mijn </a:t>
            </a:r>
            <a:r>
              <a:rPr lang="nl-BE" i="1" dirty="0"/>
              <a:t>anamnese </a:t>
            </a:r>
            <a:r>
              <a:rPr lang="nl-BE" dirty="0"/>
              <a:t>om na te gaan hoe het gesteld is met deze patiënt.</a:t>
            </a:r>
          </a:p>
        </p:txBody>
      </p:sp>
    </p:spTree>
    <p:extLst>
      <p:ext uri="{BB962C8B-B14F-4D97-AF65-F5344CB8AC3E}">
        <p14:creationId xmlns:p14="http://schemas.microsoft.com/office/powerpoint/2010/main" val="15376737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D7AEFE-751B-4461-85AC-B45EE5C1A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u="sng" dirty="0"/>
              <a:t>Stelling 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81F710-5B3B-4C2F-A1EF-428B9B002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8785" y="2046968"/>
            <a:ext cx="7674429" cy="4351338"/>
          </a:xfrm>
        </p:spPr>
        <p:txBody>
          <a:bodyPr/>
          <a:lstStyle/>
          <a:p>
            <a:pPr marL="0" indent="0">
              <a:buNone/>
            </a:pPr>
            <a:r>
              <a:rPr lang="nl-BE" dirty="0"/>
              <a:t>Alle Parkinsonpatiënten* zijn gebaat met aangepaste oefentherapie.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* (</a:t>
            </a:r>
            <a:r>
              <a:rPr lang="nl-BE" dirty="0" err="1"/>
              <a:t>Hoehn</a:t>
            </a:r>
            <a:r>
              <a:rPr lang="nl-BE" dirty="0"/>
              <a:t> en </a:t>
            </a:r>
            <a:r>
              <a:rPr lang="nl-BE" dirty="0" err="1"/>
              <a:t>Yahr</a:t>
            </a:r>
            <a:r>
              <a:rPr lang="nl-BE" dirty="0"/>
              <a:t> stadium 1-4)</a:t>
            </a:r>
          </a:p>
        </p:txBody>
      </p:sp>
    </p:spTree>
    <p:extLst>
      <p:ext uri="{BB962C8B-B14F-4D97-AF65-F5344CB8AC3E}">
        <p14:creationId xmlns:p14="http://schemas.microsoft.com/office/powerpoint/2010/main" val="16292641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0F4ECF-0E6A-4C86-80F5-9A86C23DB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u="sng" dirty="0"/>
              <a:t>Stelling 3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37B589-C329-4DFE-9DE1-E47F67580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0557" y="2155370"/>
            <a:ext cx="7630886" cy="3886655"/>
          </a:xfrm>
        </p:spPr>
        <p:txBody>
          <a:bodyPr/>
          <a:lstStyle/>
          <a:p>
            <a:pPr marL="0" indent="0">
              <a:buNone/>
            </a:pPr>
            <a:r>
              <a:rPr lang="nl-BE" dirty="0"/>
              <a:t>Wanneer een patiënt zich in stadium 3 (</a:t>
            </a:r>
            <a:r>
              <a:rPr lang="nl-BE" dirty="0" err="1"/>
              <a:t>Hoehn</a:t>
            </a:r>
            <a:r>
              <a:rPr lang="nl-BE" dirty="0"/>
              <a:t> en </a:t>
            </a:r>
            <a:r>
              <a:rPr lang="nl-BE" dirty="0" err="1"/>
              <a:t>Yahr</a:t>
            </a:r>
            <a:r>
              <a:rPr lang="nl-BE" dirty="0"/>
              <a:t>) bevindt, is de vooruitgang die hij maakt niet zo belangrijk meer. De focus ligt op het behouden van zijn functies, activiteiten en participatie.</a:t>
            </a:r>
          </a:p>
        </p:txBody>
      </p:sp>
    </p:spTree>
    <p:extLst>
      <p:ext uri="{BB962C8B-B14F-4D97-AF65-F5344CB8AC3E}">
        <p14:creationId xmlns:p14="http://schemas.microsoft.com/office/powerpoint/2010/main" val="28941723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A64F92-23B3-477D-BCAA-E9AA8ABEC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u="sng" dirty="0"/>
              <a:t>Stelling 4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32CE04-FE29-4F90-8663-57D896725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7014" y="2141537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nl-BE" dirty="0"/>
              <a:t>Soms aarzel ik of de behandeling bij een Parkinson patiënt wel gestart mag worden.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Ik ben nooit helemaal zeker of er toch geen rode vlag aanwezig is.</a:t>
            </a:r>
          </a:p>
        </p:txBody>
      </p:sp>
    </p:spTree>
    <p:extLst>
      <p:ext uri="{BB962C8B-B14F-4D97-AF65-F5344CB8AC3E}">
        <p14:creationId xmlns:p14="http://schemas.microsoft.com/office/powerpoint/2010/main" val="5051904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78B3D2-97DF-4DA4-8FB5-3E2BB876B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u="sng" dirty="0"/>
              <a:t>Stelling 5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AC76CC-B7BD-498B-8551-76E5727E0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2307770"/>
            <a:ext cx="8458200" cy="3956277"/>
          </a:xfrm>
        </p:spPr>
        <p:txBody>
          <a:bodyPr/>
          <a:lstStyle/>
          <a:p>
            <a:pPr marL="0" indent="0">
              <a:buNone/>
            </a:pPr>
            <a:r>
              <a:rPr lang="nl-BE" dirty="0"/>
              <a:t>Vanwege andere </a:t>
            </a:r>
            <a:r>
              <a:rPr lang="nl-BE" i="1" dirty="0"/>
              <a:t>bijkomende complicaties </a:t>
            </a:r>
            <a:r>
              <a:rPr lang="nl-BE" dirty="0"/>
              <a:t>(recent trauma, opgelopen infectie … ) spendeer ik het </a:t>
            </a:r>
            <a:r>
              <a:rPr lang="nl-BE" i="1" dirty="0"/>
              <a:t>merendeel </a:t>
            </a:r>
            <a:r>
              <a:rPr lang="nl-BE" dirty="0"/>
              <a:t>van mijn </a:t>
            </a:r>
            <a:r>
              <a:rPr lang="nl-BE" i="1" dirty="0"/>
              <a:t>behandeltijd</a:t>
            </a:r>
            <a:r>
              <a:rPr lang="nl-BE" dirty="0"/>
              <a:t> hieraan </a:t>
            </a:r>
            <a:r>
              <a:rPr lang="nl-BE" i="1" dirty="0"/>
              <a:t>in plaats van </a:t>
            </a:r>
            <a:r>
              <a:rPr lang="nl-BE" dirty="0"/>
              <a:t>dat ik mijn kinesitherapeutische interventie kan richten op de </a:t>
            </a:r>
            <a:r>
              <a:rPr lang="nl-BE" i="1" dirty="0"/>
              <a:t>Parkinson aandoening.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981905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437B63-993D-42C1-A286-FAD03D791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u="sng" dirty="0"/>
              <a:t>Stelling 6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E1CB1F-24B4-446F-935D-C4A3D56B9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0443" y="2141537"/>
            <a:ext cx="8371114" cy="4351338"/>
          </a:xfrm>
        </p:spPr>
        <p:txBody>
          <a:bodyPr/>
          <a:lstStyle/>
          <a:p>
            <a:pPr marL="0" indent="0">
              <a:buNone/>
            </a:pPr>
            <a:r>
              <a:rPr lang="nl-BE" dirty="0"/>
              <a:t>De samenwerking in multidisciplinair verband bij Parkinsonpatiënten verloopt vlot.</a:t>
            </a:r>
          </a:p>
        </p:txBody>
      </p:sp>
    </p:spTree>
    <p:extLst>
      <p:ext uri="{BB962C8B-B14F-4D97-AF65-F5344CB8AC3E}">
        <p14:creationId xmlns:p14="http://schemas.microsoft.com/office/powerpoint/2010/main" val="2516066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BE747F-C2DB-4C8A-BE1D-6478E112B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121097-E855-40C4-9F14-79E02F285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D0B42D1-6781-4325-8E43-F3AE6B2BD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41"/>
            <a:ext cx="12192000" cy="677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908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C48084-500A-4E67-AB5F-7E58B31EF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u="sng" dirty="0"/>
              <a:t>Stelling 7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AEDFC1-EFCA-4BEF-8FED-CF130B24F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5100" y="2696482"/>
            <a:ext cx="6781800" cy="3051175"/>
          </a:xfrm>
        </p:spPr>
        <p:txBody>
          <a:bodyPr/>
          <a:lstStyle/>
          <a:p>
            <a:pPr marL="0" indent="0">
              <a:buNone/>
            </a:pPr>
            <a:r>
              <a:rPr lang="nl-BE" dirty="0"/>
              <a:t>Ik mag mezelf (met zekere bescheidenheid) een kinesitherapeut met expertise noemen binnen het domein Parkinson?</a:t>
            </a:r>
          </a:p>
        </p:txBody>
      </p:sp>
    </p:spTree>
    <p:extLst>
      <p:ext uri="{BB962C8B-B14F-4D97-AF65-F5344CB8AC3E}">
        <p14:creationId xmlns:p14="http://schemas.microsoft.com/office/powerpoint/2010/main" val="2830837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6A88B4-A1BE-4859-BA6C-6EEA7D487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1. De ziekte van Parkinson is genoemd naar?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BCEC14-4BE6-424E-B680-A5624BF3A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A. De eerste beschreven patiënt in de medische literatuur heette James Parkinson</a:t>
            </a:r>
          </a:p>
          <a:p>
            <a:endParaRPr lang="nl-BE" dirty="0"/>
          </a:p>
          <a:p>
            <a:pPr marL="0" indent="0">
              <a:buNone/>
            </a:pPr>
            <a:r>
              <a:rPr lang="nl-BE" dirty="0"/>
              <a:t>B. De arts die voor het eerst de ziekte beschreef heette James Parkinson.</a:t>
            </a:r>
          </a:p>
          <a:p>
            <a:endParaRPr lang="nl-BE" dirty="0"/>
          </a:p>
          <a:p>
            <a:pPr marL="0" indent="0">
              <a:buNone/>
            </a:pPr>
            <a:r>
              <a:rPr lang="nl-BE" dirty="0"/>
              <a:t>C. Het eerste ziekenhuis die dergelijke patiënten behandelde was het James Parkinson </a:t>
            </a:r>
            <a:r>
              <a:rPr lang="nl-BE" dirty="0" err="1"/>
              <a:t>hospital</a:t>
            </a:r>
            <a:r>
              <a:rPr lang="nl-BE" dirty="0"/>
              <a:t> in Londen.</a:t>
            </a:r>
          </a:p>
        </p:txBody>
      </p:sp>
    </p:spTree>
    <p:extLst>
      <p:ext uri="{BB962C8B-B14F-4D97-AF65-F5344CB8AC3E}">
        <p14:creationId xmlns:p14="http://schemas.microsoft.com/office/powerpoint/2010/main" val="1292399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30294C-8D41-42DA-A1FE-BC04A7F73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 De ziekte van Parkinson treft?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26E3D4-15C5-40B8-B81A-2660E7064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nl-BE" dirty="0"/>
              <a:t>Meer mannen (factor 1,5) dan vrouwen</a:t>
            </a:r>
          </a:p>
          <a:p>
            <a:pPr marL="514350" indent="-514350">
              <a:buAutoNum type="alphaUcPeriod"/>
            </a:pPr>
            <a:endParaRPr lang="nl-BE" dirty="0"/>
          </a:p>
          <a:p>
            <a:pPr marL="514350" indent="-514350">
              <a:buAutoNum type="alphaUcPeriod"/>
            </a:pPr>
            <a:r>
              <a:rPr lang="nl-BE" dirty="0"/>
              <a:t>Meer vrouwen (factor 1,5) dan mannen</a:t>
            </a:r>
          </a:p>
          <a:p>
            <a:pPr marL="514350" indent="-514350">
              <a:buAutoNum type="alphaUcPeriod"/>
            </a:pPr>
            <a:endParaRPr lang="nl-BE" dirty="0"/>
          </a:p>
          <a:p>
            <a:pPr marL="514350" indent="-514350">
              <a:buAutoNum type="alphaUcPeriod"/>
            </a:pPr>
            <a:r>
              <a:rPr lang="nl-BE" dirty="0"/>
              <a:t>Evenveel vrouwen dan mannen</a:t>
            </a:r>
          </a:p>
        </p:txBody>
      </p:sp>
    </p:spTree>
    <p:extLst>
      <p:ext uri="{BB962C8B-B14F-4D97-AF65-F5344CB8AC3E}">
        <p14:creationId xmlns:p14="http://schemas.microsoft.com/office/powerpoint/2010/main" val="1283165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CDD6D0-746B-4784-A9BA-4DC3AB13F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3. In welk deel van de hersenen zal de dopamine-productie afnemen?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4AC144-1CBC-4AE3-8EC1-33A9A0F6C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nl-BE" dirty="0"/>
              <a:t>Frontale cortex</a:t>
            </a:r>
          </a:p>
          <a:p>
            <a:pPr marL="514350" indent="-514350">
              <a:buAutoNum type="alphaUcPeriod"/>
            </a:pPr>
            <a:endParaRPr lang="nl-BE" dirty="0"/>
          </a:p>
          <a:p>
            <a:pPr marL="514350" indent="-514350">
              <a:buAutoNum type="alphaUcPeriod"/>
            </a:pPr>
            <a:r>
              <a:rPr lang="nl-BE" dirty="0" err="1"/>
              <a:t>Truncus</a:t>
            </a:r>
            <a:r>
              <a:rPr lang="nl-BE" dirty="0"/>
              <a:t> cerebri</a:t>
            </a:r>
          </a:p>
          <a:p>
            <a:pPr marL="514350" indent="-514350">
              <a:buAutoNum type="alphaUcPeriod"/>
            </a:pPr>
            <a:endParaRPr lang="nl-BE" dirty="0"/>
          </a:p>
          <a:p>
            <a:pPr marL="514350" indent="-514350">
              <a:buAutoNum type="alphaUcPeriod"/>
            </a:pPr>
            <a:r>
              <a:rPr lang="nl-BE" dirty="0"/>
              <a:t>Substantia nigra</a:t>
            </a:r>
          </a:p>
        </p:txBody>
      </p:sp>
    </p:spTree>
    <p:extLst>
      <p:ext uri="{BB962C8B-B14F-4D97-AF65-F5344CB8AC3E}">
        <p14:creationId xmlns:p14="http://schemas.microsoft.com/office/powerpoint/2010/main" val="687030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D114EB-837D-4E58-8165-CF04C7AC0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4. De diagnose van Parkinson gebeurt via?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6A34F2-24A3-4A10-89DF-8BACE7256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nl-BE" dirty="0"/>
              <a:t>Post-</a:t>
            </a:r>
            <a:r>
              <a:rPr lang="nl-BE" dirty="0" err="1"/>
              <a:t>mortem</a:t>
            </a:r>
            <a:r>
              <a:rPr lang="nl-BE" dirty="0"/>
              <a:t> onderzoek waarbij zogeheten </a:t>
            </a:r>
            <a:r>
              <a:rPr lang="nl-BE" dirty="0" err="1"/>
              <a:t>Lewy</a:t>
            </a:r>
            <a:r>
              <a:rPr lang="nl-BE" dirty="0"/>
              <a:t>-lichaampjes in de substantia nigra en andere gepigmenteerde kernen van de hersenen worden aangetoond.</a:t>
            </a:r>
          </a:p>
          <a:p>
            <a:pPr marL="514350" indent="-514350">
              <a:buAutoNum type="alphaUcPeriod"/>
            </a:pPr>
            <a:endParaRPr lang="nl-BE" dirty="0"/>
          </a:p>
          <a:p>
            <a:pPr marL="514350" indent="-514350">
              <a:buAutoNum type="alphaUcPeriod"/>
            </a:pPr>
            <a:r>
              <a:rPr lang="nl-BE" dirty="0"/>
              <a:t>Positieve respons op toediening van </a:t>
            </a:r>
            <a:r>
              <a:rPr lang="nl-BE" dirty="0" err="1"/>
              <a:t>Levopoda</a:t>
            </a:r>
            <a:endParaRPr lang="nl-BE" dirty="0"/>
          </a:p>
          <a:p>
            <a:pPr marL="514350" indent="-514350">
              <a:buAutoNum type="alphaUcPeriod"/>
            </a:pPr>
            <a:endParaRPr lang="nl-BE" dirty="0"/>
          </a:p>
          <a:p>
            <a:pPr marL="514350" indent="-514350">
              <a:buAutoNum type="alphaUcPeriod"/>
            </a:pPr>
            <a:r>
              <a:rPr lang="nl-BE" dirty="0"/>
              <a:t>Aanwezigheid van bradykinesie en minstens één van de symptomen: rigiditeit spieren, rusttremor en balansproblemen</a:t>
            </a:r>
          </a:p>
        </p:txBody>
      </p:sp>
    </p:spTree>
    <p:extLst>
      <p:ext uri="{BB962C8B-B14F-4D97-AF65-F5344CB8AC3E}">
        <p14:creationId xmlns:p14="http://schemas.microsoft.com/office/powerpoint/2010/main" val="3416016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2F9DCA-3167-434F-82F7-4345FABA6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5. Als een Parkinson patiënt klaagt dat hij moeilijk in- en uit bed kan komen dan spreken we volgens de ICF-classificatie van?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C8D753-30AE-4BC6-9A8C-FBE9776C2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69029"/>
            <a:ext cx="10515600" cy="3607934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nl-BE" dirty="0"/>
              <a:t>Stoornis in de functie</a:t>
            </a:r>
          </a:p>
          <a:p>
            <a:pPr marL="514350" indent="-514350">
              <a:buAutoNum type="alphaUcPeriod"/>
            </a:pPr>
            <a:endParaRPr lang="nl-BE" dirty="0"/>
          </a:p>
          <a:p>
            <a:pPr marL="514350" indent="-514350">
              <a:buAutoNum type="alphaUcPeriod"/>
            </a:pPr>
            <a:r>
              <a:rPr lang="nl-BE" dirty="0"/>
              <a:t>Beperking in activiteit</a:t>
            </a:r>
          </a:p>
          <a:p>
            <a:pPr marL="514350" indent="-514350">
              <a:buAutoNum type="alphaUcPeriod"/>
            </a:pPr>
            <a:endParaRPr lang="nl-BE" dirty="0"/>
          </a:p>
          <a:p>
            <a:pPr marL="514350" indent="-514350">
              <a:buAutoNum type="alphaUcPeriod"/>
            </a:pPr>
            <a:r>
              <a:rPr lang="nl-BE" dirty="0"/>
              <a:t>Beperking in participatie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0026327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993</Words>
  <Application>Microsoft Office PowerPoint</Application>
  <PresentationFormat>Breedbeeld</PresentationFormat>
  <Paragraphs>163</Paragraphs>
  <Slides>40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1. De ziekte van Parkinson is genoemd naar?</vt:lpstr>
      <vt:lpstr>2. De ziekte van Parkinson treft?</vt:lpstr>
      <vt:lpstr>3. In welk deel van de hersenen zal de dopamine-productie afnemen? </vt:lpstr>
      <vt:lpstr>4. De diagnose van Parkinson gebeurt via?</vt:lpstr>
      <vt:lpstr>5. Als een Parkinson patiënt klaagt dat hij moeilijk in- en uit bed kan komen dan spreken we volgens de ICF-classificatie van?</vt:lpstr>
      <vt:lpstr>6. Cueing wordt gebruikt voor? </vt:lpstr>
      <vt:lpstr>7. Welke stappen onderneem je als je een rode vlag vaststelt bij een Parkinsonpatiënt?</vt:lpstr>
      <vt:lpstr>8. Evidence-based practice is gebaseerd op?</vt:lpstr>
      <vt:lpstr>Inleiding</vt:lpstr>
      <vt:lpstr>Gevolgen van de ziekte van Parkinson</vt:lpstr>
      <vt:lpstr>Gevolgen van de ziekte van Parkinson</vt:lpstr>
      <vt:lpstr>PowerPoint-presentatie</vt:lpstr>
      <vt:lpstr>PowerPoint-presentatie</vt:lpstr>
      <vt:lpstr>Rol Kinesitherapeut</vt:lpstr>
      <vt:lpstr>Rol kinesitherapeut</vt:lpstr>
      <vt:lpstr>Rol kinesitherapeut</vt:lpstr>
      <vt:lpstr>Aanleren van nieuwe oefeningen en strategieën </vt:lpstr>
      <vt:lpstr>Hoehn en Yahr classificatie</vt:lpstr>
      <vt:lpstr>PowerPoint-presentatie</vt:lpstr>
      <vt:lpstr>PowerPoint-presentatie</vt:lpstr>
      <vt:lpstr>1. De ziekte van Parkinson is genoemd naar?</vt:lpstr>
      <vt:lpstr>2. De ziekte van Parkinson treft?</vt:lpstr>
      <vt:lpstr>3. In welk deel van de hersenen zal de dopamine-productie afnemen? </vt:lpstr>
      <vt:lpstr>4. De diagnose van Parkinson gebeurt via?</vt:lpstr>
      <vt:lpstr>5. Als een Parkinson patiënt klaagt dat hij moeilijk in- en uit bed kan komen dan spreken we volgens de ICF-classificatie van?</vt:lpstr>
      <vt:lpstr>6. Cueing wordt gebruikt voor? </vt:lpstr>
      <vt:lpstr>7. Welke stappen onderneem je als je een rode vlag vaststelt bij een Parkinsonpatiënt?</vt:lpstr>
      <vt:lpstr>8. Evidence-based practice is gebaseerd op?</vt:lpstr>
      <vt:lpstr>Stellingendebat</vt:lpstr>
      <vt:lpstr>Stelling 1</vt:lpstr>
      <vt:lpstr>Stelling 2</vt:lpstr>
      <vt:lpstr>Stelling 3</vt:lpstr>
      <vt:lpstr>Stelling 4</vt:lpstr>
      <vt:lpstr>Stelling 5</vt:lpstr>
      <vt:lpstr>Stelling 6</vt:lpstr>
      <vt:lpstr>Stelling 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 Tessier</dc:creator>
  <cp:lastModifiedBy>Jan Tessier</cp:lastModifiedBy>
  <cp:revision>9</cp:revision>
  <dcterms:created xsi:type="dcterms:W3CDTF">2020-09-21T12:29:05Z</dcterms:created>
  <dcterms:modified xsi:type="dcterms:W3CDTF">2020-09-21T13:41:59Z</dcterms:modified>
</cp:coreProperties>
</file>